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94" r:id="rId2"/>
    <p:sldId id="259" r:id="rId3"/>
    <p:sldId id="260" r:id="rId4"/>
    <p:sldId id="278" r:id="rId5"/>
    <p:sldId id="264" r:id="rId6"/>
    <p:sldId id="261" r:id="rId7"/>
    <p:sldId id="286" r:id="rId8"/>
    <p:sldId id="287" r:id="rId9"/>
    <p:sldId id="279" r:id="rId10"/>
    <p:sldId id="262" r:id="rId11"/>
    <p:sldId id="263" r:id="rId12"/>
    <p:sldId id="266" r:id="rId13"/>
    <p:sldId id="277" r:id="rId14"/>
    <p:sldId id="268" r:id="rId15"/>
    <p:sldId id="274" r:id="rId16"/>
    <p:sldId id="275" r:id="rId17"/>
    <p:sldId id="282" r:id="rId18"/>
    <p:sldId id="281" r:id="rId19"/>
    <p:sldId id="288" r:id="rId20"/>
    <p:sldId id="289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F506F-4AD0-4DE5-B485-EBE3CCDCECE4}" type="datetimeFigureOut">
              <a:rPr lang="de-CH" smtClean="0"/>
              <a:t>18.07.2024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C0CAA-A77B-401C-8343-050191C1413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342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B86A0-751B-0A86-C41B-310E7D101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493398-FC2C-D26B-6568-13402024A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840CCB-8B13-9943-9760-8C72BBFB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62D87-0241-4567-9EDE-DD2C5515B66A}" type="datetime1">
              <a:rPr lang="de-CH" smtClean="0"/>
              <a:t>18.07.2024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407F59-6B09-35D5-6135-1415CDE5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B66F5C-E71D-30F5-7BE8-F5EDB248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45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80B35-03C6-7E21-706E-22E37C35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F4C48C-17CA-8B66-601A-5E896D403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70F38-5901-DA1F-000C-C2FF6C4C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A5F9-B7B6-480C-BA37-C55C9B0CA8D2}" type="datetime1">
              <a:rPr lang="de-CH" smtClean="0"/>
              <a:t>18.07.2024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16D276-FEF6-7070-1696-773F218E7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78C1A1-3A22-B088-76B6-87B0B73E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619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AA3845D-8F03-F2DA-A3F2-E7CA7DD11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FB16D46-5655-3B26-2F7D-07EBAFD24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F89F7E-A090-22CE-9BF0-D7F9652F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7F67-A896-4490-865D-FD0D51EB0084}" type="datetime1">
              <a:rPr lang="de-CH" smtClean="0"/>
              <a:t>18.07.2024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CD8EAF-D454-3A49-D59C-6785235FA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19FBBA-E7AB-5A5F-FF78-1F46DD6C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078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48809-008C-78BC-2607-2A96C629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F8FC44-FEAC-DCD1-D41F-0C7FA7890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149AEB-A0E8-E89E-9B67-0EF01703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EB18-AE49-4CD4-A081-854F00EE3092}" type="datetime1">
              <a:rPr lang="de-CH" smtClean="0"/>
              <a:t>18.07.2024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5960D-ED08-04F0-6B72-B5FBFF39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55BD87-7AEE-88FF-5EFE-8316C97E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731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CBABB-7B6E-0663-5319-5AB62CDD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A8AB58-2902-BDED-85BD-D09DC0F08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5C6D1-16BF-7141-43B0-8E1C5AAF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F32AC-5FC9-4F9A-873A-E79B37C1B9F8}" type="datetime1">
              <a:rPr lang="de-CH" smtClean="0"/>
              <a:t>18.07.2024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BE569E-F8CC-6A88-A4A0-CD0F7A92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42E640-7EEA-2675-9753-81326BB5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675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48236-8ECA-5EEB-F612-229EAE83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68DAF-E51D-5DA1-1EDA-6DDA96138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0F3D9B-D139-BC9B-DA2E-1938D3D69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247DDF-701F-9CAC-E9B7-19726550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A567-D5C8-41DB-8522-C525ABD460E2}" type="datetime1">
              <a:rPr lang="de-CH" smtClean="0"/>
              <a:t>18.07.2024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4D5B43-2AB2-BC76-7703-1DE02A6C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8A1515-6B7D-E649-503A-4317F5BB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5255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426D8-E31A-B734-178F-83FD9D559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050D31-74F7-08EE-E124-E6DF55A49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D2121E-B7F3-57B3-1685-6CFB40AFC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F0793BE-2025-C4EA-3081-7DFFFAFAC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1CB015-54F1-1F0C-E7E0-6B5AF7692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DED25E6-BA1F-4F52-51D1-1EB06669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9E34-3A0F-406C-A8FE-BD9162FE9FDA}" type="datetime1">
              <a:rPr lang="de-CH" smtClean="0"/>
              <a:t>18.07.2024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BBA3FB-8AAC-311D-83DD-62813FE29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8EC7A4-441D-3361-9E98-1FB95F2A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963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1009B-CE34-A096-5644-27821899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67D178-D1E2-8750-2035-F4762446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ECE52-2316-4EA7-A7BA-F739F0E2F867}" type="datetime1">
              <a:rPr lang="de-CH" smtClean="0"/>
              <a:t>18.07.2024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0935EF-7F7C-8131-B95A-AA1CD6C1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26382A-0ABB-B53C-FDCA-0F7C76C6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958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BB2BA19-729B-09A1-06D8-EB813D52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EBB3-8444-4D68-BE5C-A966987009E1}" type="datetime1">
              <a:rPr lang="de-CH" smtClean="0"/>
              <a:t>18.07.2024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044065-5A3E-DDCD-23E1-AED98847C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7EC20E-3D40-040F-CC9F-F1F5A9E3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9741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699C9-2CAE-461B-582F-8E097B78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40C5DA-82CE-6F4D-467E-49FED8505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F6DEFE-FE6B-3671-42E4-09BB15AF7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F8405E-51B9-F830-BF61-2D728F0A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D31B-B14A-43AD-A360-4A9EDC77E308}" type="datetime1">
              <a:rPr lang="de-CH" smtClean="0"/>
              <a:t>18.07.2024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EF1718-2DB7-9CBB-8B4D-48A79BA3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62A0AD-C46B-BAB3-A590-CC0ED49A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394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5FD30-9D22-C7D4-6214-FF19CE48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207FEFF-C9CF-5746-B8C2-E3F6EA02C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452F52-8180-5043-DE85-4DCDF910B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A19606-65CD-2805-024A-4591B155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9EFF-6604-45AE-8267-EFA819CAF3DF}" type="datetime1">
              <a:rPr lang="de-CH" smtClean="0"/>
              <a:t>18.07.2024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D5875-9480-B8BB-8719-2F7DE7E2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CF29A5-1452-1F93-94F0-9EEC35CF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90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1D3B913-17EC-43AC-2FB8-0F9DF358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EFAA32-0F52-58DA-F19E-D29F1A5DF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08A56-B3C2-7C62-F71F-F5D887ABA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F00DE3-0E69-437B-9B07-899A74D521C9}" type="datetime1">
              <a:rPr lang="de-CH" smtClean="0"/>
              <a:t>18.07.2024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B884A-C2A4-6E01-3F6E-D36877E2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40EBB7-E4AF-DA00-8E8A-DFF9ED4A7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899677-052A-414A-B3AB-6595F727CE2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251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32294-1D47-C365-F23E-1D68D22C4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8126" y="1899574"/>
            <a:ext cx="6626928" cy="2963518"/>
          </a:xfrm>
        </p:spPr>
        <p:txBody>
          <a:bodyPr>
            <a:normAutofit fontScale="90000"/>
          </a:bodyPr>
          <a:lstStyle/>
          <a:p>
            <a:pPr algn="l"/>
            <a:br>
              <a:rPr lang="en-US" sz="3000" dirty="0"/>
            </a:br>
            <a:r>
              <a:rPr lang="en-US" sz="2200" dirty="0"/>
              <a:t>Final Presentation – Semester Thesis</a:t>
            </a:r>
            <a:br>
              <a:rPr lang="en-US" sz="2200" dirty="0"/>
            </a:br>
            <a:br>
              <a:rPr lang="en-US" dirty="0"/>
            </a:br>
            <a:r>
              <a:rPr lang="en-US" sz="5600" b="0" i="0" dirty="0">
                <a:effectLst/>
                <a:latin typeface="Arial" panose="020B0604020202020204" pitchFamily="34" charset="0"/>
              </a:rPr>
              <a:t>Cosmological </a:t>
            </a:r>
            <a:br>
              <a:rPr lang="en-US" sz="5600" b="0" i="0" dirty="0">
                <a:effectLst/>
                <a:latin typeface="Arial" panose="020B0604020202020204" pitchFamily="34" charset="0"/>
              </a:rPr>
            </a:br>
            <a:r>
              <a:rPr lang="en-US" sz="5600" b="0" i="0" dirty="0">
                <a:effectLst/>
                <a:latin typeface="Arial" panose="020B0604020202020204" pitchFamily="34" charset="0"/>
              </a:rPr>
              <a:t>Structure Formation </a:t>
            </a:r>
            <a:br>
              <a:rPr lang="en-US" sz="5600" b="0" i="0" dirty="0">
                <a:effectLst/>
                <a:latin typeface="Arial" panose="020B0604020202020204" pitchFamily="34" charset="0"/>
              </a:rPr>
            </a:br>
            <a:r>
              <a:rPr lang="en-US" sz="5600" b="0" i="0" dirty="0">
                <a:effectLst/>
                <a:latin typeface="Arial" panose="020B0604020202020204" pitchFamily="34" charset="0"/>
              </a:rPr>
              <a:t>with IPPL</a:t>
            </a:r>
            <a:endParaRPr lang="de-CH" sz="5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F97044-43C1-41CB-C090-79FB28AAD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8126" y="5202238"/>
            <a:ext cx="4572000" cy="1655762"/>
          </a:xfrm>
        </p:spPr>
        <p:txBody>
          <a:bodyPr/>
          <a:lstStyle/>
          <a:p>
            <a:pPr algn="l"/>
            <a:r>
              <a:rPr lang="en-US" sz="2000" dirty="0"/>
              <a:t>Blanca Crazzolara</a:t>
            </a:r>
          </a:p>
          <a:p>
            <a:pPr algn="l"/>
            <a:endParaRPr lang="en-US" sz="900" dirty="0"/>
          </a:p>
          <a:p>
            <a:pPr algn="l"/>
            <a:r>
              <a:rPr lang="en-US" sz="1800" dirty="0"/>
              <a:t>18</a:t>
            </a:r>
            <a:r>
              <a:rPr lang="en-US" sz="1800" baseline="30000" dirty="0"/>
              <a:t>th</a:t>
            </a:r>
            <a:r>
              <a:rPr lang="en-US" sz="1800" dirty="0"/>
              <a:t> July 2024</a:t>
            </a:r>
            <a:endParaRPr lang="de-CH" sz="1800" dirty="0"/>
          </a:p>
        </p:txBody>
      </p:sp>
      <p:pic>
        <p:nvPicPr>
          <p:cNvPr id="6" name="Grafik 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9A8F76C-AF37-CC55-2F86-EA7842762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17" y="205693"/>
            <a:ext cx="3416629" cy="899780"/>
          </a:xfrm>
          <a:prstGeom prst="rect">
            <a:avLst/>
          </a:prstGeom>
        </p:spPr>
      </p:pic>
      <p:pic>
        <p:nvPicPr>
          <p:cNvPr id="8" name="Grafik 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6520988C-5D4A-D2B8-4360-6CCDF1399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42" y="205693"/>
            <a:ext cx="2136652" cy="5760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965D26-F8C0-6043-E25B-6C1C520AB41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49696"/>
            <a:ext cx="3505200" cy="6971404"/>
            <a:chOff x="152398" y="506721"/>
            <a:chExt cx="2743203" cy="5408490"/>
          </a:xfrm>
        </p:grpSpPr>
        <p:pic>
          <p:nvPicPr>
            <p:cNvPr id="5" name="Grafik 4" descr="Ein Bild, das draußen, Luftfotografie, Baum, Vogelperspektive enthält.&#10;&#10;Automatisch generierte Beschreibung">
              <a:extLst>
                <a:ext uri="{FF2B5EF4-FFF2-40B4-BE49-F238E27FC236}">
                  <a16:creationId xmlns:a16="http://schemas.microsoft.com/office/drawing/2014/main" id="{E94CC3BF-58F3-DF4A-1293-E4CBBB64D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8" y="4086868"/>
              <a:ext cx="2743200" cy="1828343"/>
            </a:xfrm>
            <a:prstGeom prst="rect">
              <a:avLst/>
            </a:prstGeom>
          </p:spPr>
        </p:pic>
        <p:pic>
          <p:nvPicPr>
            <p:cNvPr id="7" name="Grafik 6" descr="Ein Bild, das lila, violett, Flieder, Farbigkeit enthält.&#10;&#10;Automatisch generierte Beschreibung">
              <a:extLst>
                <a:ext uri="{FF2B5EF4-FFF2-40B4-BE49-F238E27FC236}">
                  <a16:creationId xmlns:a16="http://schemas.microsoft.com/office/drawing/2014/main" id="{7F408A22-E06C-D231-8828-BFBF3B324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2401" y="506721"/>
              <a:ext cx="2743200" cy="2743200"/>
            </a:xfrm>
            <a:prstGeom prst="rect">
              <a:avLst/>
            </a:prstGeom>
            <a:effectLst/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B14D31-CFAB-8EE8-76F0-3631E5783CC0}"/>
                </a:ext>
              </a:extLst>
            </p:cNvPr>
            <p:cNvSpPr/>
            <p:nvPr/>
          </p:nvSpPr>
          <p:spPr>
            <a:xfrm rot="10800000">
              <a:off x="152400" y="1122363"/>
              <a:ext cx="2743200" cy="3657600"/>
            </a:xfrm>
            <a:prstGeom prst="rect">
              <a:avLst/>
            </a:prstGeom>
            <a:gradFill>
              <a:gsLst>
                <a:gs pos="30000">
                  <a:srgbClr val="4A7DAB"/>
                </a:gs>
                <a:gs pos="48000">
                  <a:srgbClr val="002060"/>
                </a:gs>
                <a:gs pos="0">
                  <a:srgbClr val="83CBEB"/>
                </a:gs>
                <a:gs pos="18000">
                  <a:schemeClr val="accent4">
                    <a:lumMod val="40000"/>
                    <a:lumOff val="60000"/>
                  </a:schemeClr>
                </a:gs>
                <a:gs pos="71000">
                  <a:srgbClr val="002060">
                    <a:lumMod val="96000"/>
                    <a:alpha val="0"/>
                  </a:srgbClr>
                </a:gs>
                <a:gs pos="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</p:spTree>
    <p:extLst>
      <p:ext uri="{BB962C8B-B14F-4D97-AF65-F5344CB8AC3E}">
        <p14:creationId xmlns:p14="http://schemas.microsoft.com/office/powerpoint/2010/main" val="1819083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392B68C-8005-287B-FE4A-26230920EBBD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99BDA87-2626-F65D-0817-AE4DC0E23666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8" name="Grafik 7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EF09F79B-F34B-4A33-A8A0-E9C18CDB76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9" name="Grafik 8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C5BB4AB1-0941-9161-DD75-B74550589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312BD7-E837-125C-B680-AFD0135034E4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7" name="Grafik 6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EA6D390A-27F4-9BA9-6310-FEF6A1DB2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B813D4-FCD6-0A1A-CF9F-5D6036A84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Perturbations from a homogeneous density field.</a:t>
            </a:r>
          </a:p>
          <a:p>
            <a:endParaRPr lang="en-US" dirty="0"/>
          </a:p>
          <a:p>
            <a:r>
              <a:rPr lang="en-US" dirty="0"/>
              <a:t>Generation with </a:t>
            </a:r>
            <a:r>
              <a:rPr lang="en-US" b="1" dirty="0"/>
              <a:t>N-</a:t>
            </a:r>
            <a:r>
              <a:rPr lang="en-US" b="1" dirty="0" err="1"/>
              <a:t>GenIC</a:t>
            </a:r>
            <a:r>
              <a:rPr lang="en-US" dirty="0"/>
              <a:t> code (developed by the Max-Planck-Institute) </a:t>
            </a:r>
          </a:p>
          <a:p>
            <a:pPr marL="457200" lvl="1" indent="0">
              <a:buNone/>
            </a:pPr>
            <a:r>
              <a:rPr lang="en-US" dirty="0"/>
              <a:t>→ particle positions and velocities</a:t>
            </a:r>
          </a:p>
          <a:p>
            <a:endParaRPr lang="en-US" dirty="0"/>
          </a:p>
          <a:p>
            <a:r>
              <a:rPr lang="en-US" dirty="0"/>
              <a:t>Saved as one CSV file and read into Mini App. Assignment of particles to corresponding processor domain.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C6B0D6A-CBFC-9086-5CCC-71ADB465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94"/>
            <a:ext cx="10515600" cy="1325563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Methods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Initial Conditions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0008A352-9878-7533-CA7F-6DCB0906C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1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3BE9D64-5655-AAD6-C802-B94E29DEF378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3D7C008-5A83-2B6E-7FF5-6BDDF33A7AC5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10" name="Grafik 9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04AFDC4B-77B1-6D6D-D549-1ABEB2BEBE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11" name="Grafik 10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8C370F5A-1780-0EBF-E20F-F81E775F54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739C27D3-1082-4ED7-EC5B-BB0A0236DA48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9" name="Grafik 8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BEDDC244-DEAA-A0FF-F942-DA7F7ADD0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037DD8C-B6F7-1F25-1065-EF3A09A87E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Particle-Mesh method from IPPL</a:t>
                </a:r>
              </a:p>
              <a:p>
                <a:endParaRPr lang="en-US" dirty="0"/>
              </a:p>
              <a:p>
                <a:r>
                  <a:rPr lang="en-US" dirty="0"/>
                  <a:t>No. of grid points = No. of particles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512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Poisson equation solved on the grid (</a:t>
                </a:r>
                <a:r>
                  <a:rPr lang="en-US" dirty="0" err="1"/>
                  <a:t>heFFTe</a:t>
                </a:r>
                <a:r>
                  <a:rPr lang="en-US" dirty="0"/>
                  <a:t>) with periodic boundary conditions.</a:t>
                </a:r>
              </a:p>
              <a:p>
                <a:endParaRPr lang="de-CH" dirty="0"/>
              </a:p>
              <a:p>
                <a:r>
                  <a:rPr lang="en-US" dirty="0"/>
                  <a:t>Leapfrog for position and velocity updates of the particles</a:t>
                </a:r>
              </a:p>
              <a:p>
                <a:pPr lvl="1"/>
                <a:endParaRPr lang="en-US" dirty="0"/>
              </a:p>
              <a:p>
                <a:pPr lvl="1"/>
                <a:endParaRPr lang="de-CH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037DD8C-B6F7-1F25-1065-EF3A09A87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el 1">
            <a:extLst>
              <a:ext uri="{FF2B5EF4-FFF2-40B4-BE49-F238E27FC236}">
                <a16:creationId xmlns:a16="http://schemas.microsoft.com/office/drawing/2014/main" id="{6C799E23-D553-389B-277C-0B5BE151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94"/>
            <a:ext cx="10515600" cy="1325563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Methods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Time Evolution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1234BA83-CFE8-66D6-A832-1ABCC643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026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28C769-3B59-9926-68B1-E3818BFB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0385"/>
          </a:xfrm>
        </p:spPr>
        <p:txBody>
          <a:bodyPr/>
          <a:lstStyle/>
          <a:p>
            <a:r>
              <a:rPr lang="en-US" dirty="0"/>
              <a:t>Timestep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90D2D0-762C-85A5-4CD6-3EF82872A6F8}"/>
              </a:ext>
            </a:extLst>
          </p:cNvPr>
          <p:cNvSpPr txBox="1"/>
          <p:nvPr/>
        </p:nvSpPr>
        <p:spPr>
          <a:xfrm>
            <a:off x="4595993" y="2485056"/>
            <a:ext cx="72675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with fixed		 (smaller steps during 					fast expansion) 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B9B9B09-27FE-8802-A03A-2277A1E201AC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B6708D56-DFCF-AD4D-581B-7A92AE1EC62B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10" name="Grafik 9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D617791C-1174-D3C3-AE86-22EFD6B0DC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11" name="Grafik 10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CC585B58-69C5-9746-A554-7E643B228E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A309289-E10D-C350-1904-20B29D79734C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9" name="Grafik 8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67C3FABD-1A0E-D6EC-05E8-DBB5B9306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08971226-06A7-9803-9FAF-5C411A1A4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137" y="2274356"/>
            <a:ext cx="2257588" cy="831314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B1C7A4B3-FB9E-8675-6A7A-FB608535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94"/>
            <a:ext cx="10515600" cy="1325563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Methods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Leapfrog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6CC8680-9A75-072A-D916-2605E1CF02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8" t="25612" b="21573"/>
          <a:stretch/>
        </p:blipFill>
        <p:spPr>
          <a:xfrm>
            <a:off x="6230358" y="2525684"/>
            <a:ext cx="1182450" cy="466345"/>
          </a:xfrm>
          <a:prstGeom prst="rect">
            <a:avLst/>
          </a:prstGeom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06DCDD32-BD6F-013D-0863-86628E1B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12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87BD27-55DC-AF62-386A-706CBA0FA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983" y="4157954"/>
            <a:ext cx="5829600" cy="76838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8C86B80-2874-FC71-3D2A-AEA2E5A31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873" y="4918012"/>
            <a:ext cx="8436319" cy="95410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7ADC9B23-CE99-FB3D-F0D5-08FDDC31E5AC}"/>
              </a:ext>
            </a:extLst>
          </p:cNvPr>
          <p:cNvSpPr/>
          <p:nvPr/>
        </p:nvSpPr>
        <p:spPr>
          <a:xfrm>
            <a:off x="3514725" y="4157954"/>
            <a:ext cx="371475" cy="760058"/>
          </a:xfrm>
          <a:prstGeom prst="rect">
            <a:avLst/>
          </a:prstGeom>
          <a:solidFill>
            <a:srgbClr val="FF00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BE9194F-B7B1-3008-E01E-CFBD8EDDB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461" y="5926969"/>
            <a:ext cx="6935372" cy="826312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63D138F5-E3F6-3825-22A3-583D942B4947}"/>
              </a:ext>
            </a:extLst>
          </p:cNvPr>
          <p:cNvSpPr/>
          <p:nvPr/>
        </p:nvSpPr>
        <p:spPr>
          <a:xfrm>
            <a:off x="5810840" y="4166285"/>
            <a:ext cx="1010743" cy="760058"/>
          </a:xfrm>
          <a:prstGeom prst="rect">
            <a:avLst/>
          </a:prstGeom>
          <a:solidFill>
            <a:srgbClr val="FF00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BD5CD2F-180E-A0A4-B1FF-F327BE394BAB}"/>
              </a:ext>
            </a:extLst>
          </p:cNvPr>
          <p:cNvSpPr/>
          <p:nvPr/>
        </p:nvSpPr>
        <p:spPr>
          <a:xfrm>
            <a:off x="8347068" y="5015036"/>
            <a:ext cx="1092207" cy="760058"/>
          </a:xfrm>
          <a:prstGeom prst="rect">
            <a:avLst/>
          </a:prstGeom>
          <a:solidFill>
            <a:srgbClr val="FF00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FCE3C0E-ED7A-A58D-5759-C9D34A1E943C}"/>
              </a:ext>
            </a:extLst>
          </p:cNvPr>
          <p:cNvSpPr/>
          <p:nvPr/>
        </p:nvSpPr>
        <p:spPr>
          <a:xfrm>
            <a:off x="4945040" y="5020191"/>
            <a:ext cx="379992" cy="760058"/>
          </a:xfrm>
          <a:prstGeom prst="rect">
            <a:avLst/>
          </a:prstGeom>
          <a:solidFill>
            <a:srgbClr val="FF00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7EC7B1F-2C63-4A28-1255-70F3A387B065}"/>
              </a:ext>
            </a:extLst>
          </p:cNvPr>
          <p:cNvSpPr/>
          <p:nvPr/>
        </p:nvSpPr>
        <p:spPr>
          <a:xfrm>
            <a:off x="4030640" y="5926969"/>
            <a:ext cx="379992" cy="760058"/>
          </a:xfrm>
          <a:prstGeom prst="rect">
            <a:avLst/>
          </a:prstGeom>
          <a:solidFill>
            <a:srgbClr val="FF00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36A191F-EA95-9329-F248-3DE7D45E1DEA}"/>
              </a:ext>
            </a:extLst>
          </p:cNvPr>
          <p:cNvSpPr/>
          <p:nvPr/>
        </p:nvSpPr>
        <p:spPr>
          <a:xfrm>
            <a:off x="6958250" y="5926969"/>
            <a:ext cx="1068017" cy="760058"/>
          </a:xfrm>
          <a:prstGeom prst="rect">
            <a:avLst/>
          </a:prstGeom>
          <a:solidFill>
            <a:srgbClr val="FF00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54DE2D0E-4A1C-EEA8-3044-382B3432F6B9}"/>
              </a:ext>
            </a:extLst>
          </p:cNvPr>
          <p:cNvSpPr txBox="1">
            <a:spLocks/>
          </p:cNvSpPr>
          <p:nvPr/>
        </p:nvSpPr>
        <p:spPr>
          <a:xfrm>
            <a:off x="838200" y="3476989"/>
            <a:ext cx="10515600" cy="62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Kick-Drift-Kick Scheme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3D19BC5-D7A1-4C69-7680-14724400BE16}"/>
              </a:ext>
            </a:extLst>
          </p:cNvPr>
          <p:cNvSpPr/>
          <p:nvPr/>
        </p:nvSpPr>
        <p:spPr>
          <a:xfrm>
            <a:off x="2859394" y="4157954"/>
            <a:ext cx="655331" cy="760058"/>
          </a:xfrm>
          <a:prstGeom prst="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D021595-09A3-7A0A-43A4-B796C35B5104}"/>
              </a:ext>
            </a:extLst>
          </p:cNvPr>
          <p:cNvSpPr/>
          <p:nvPr/>
        </p:nvSpPr>
        <p:spPr>
          <a:xfrm>
            <a:off x="4683143" y="4166285"/>
            <a:ext cx="1127697" cy="760058"/>
          </a:xfrm>
          <a:prstGeom prst="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9592464-21BE-6E17-F610-03402AAD04A4}"/>
              </a:ext>
            </a:extLst>
          </p:cNvPr>
          <p:cNvSpPr/>
          <p:nvPr/>
        </p:nvSpPr>
        <p:spPr>
          <a:xfrm>
            <a:off x="2707836" y="5020191"/>
            <a:ext cx="2237204" cy="757073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123A31F-C349-1271-A28D-A5E9650799FB}"/>
              </a:ext>
            </a:extLst>
          </p:cNvPr>
          <p:cNvSpPr/>
          <p:nvPr/>
        </p:nvSpPr>
        <p:spPr>
          <a:xfrm>
            <a:off x="6048814" y="5015036"/>
            <a:ext cx="2298254" cy="760058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1F2999F-1AD4-756C-D832-ADE4C6A8B7D8}"/>
              </a:ext>
            </a:extLst>
          </p:cNvPr>
          <p:cNvSpPr/>
          <p:nvPr/>
        </p:nvSpPr>
        <p:spPr>
          <a:xfrm>
            <a:off x="3135087" y="5924799"/>
            <a:ext cx="895554" cy="760058"/>
          </a:xfrm>
          <a:prstGeom prst="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2A7EF14-3A13-6645-18A5-F1E2FC9C1B0B}"/>
              </a:ext>
            </a:extLst>
          </p:cNvPr>
          <p:cNvSpPr/>
          <p:nvPr/>
        </p:nvSpPr>
        <p:spPr>
          <a:xfrm>
            <a:off x="5595257" y="5924799"/>
            <a:ext cx="1362993" cy="760058"/>
          </a:xfrm>
          <a:prstGeom prst="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8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217973C-547E-A1CD-6AF0-01099C3BF7EF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5736BF8-75D5-3C69-C192-8DD59B1DA7BC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8" name="Grafik 7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7634E9BA-1802-E2DD-2F9B-6DC68722CC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9" name="Grafik 8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330E6FC5-B14D-16FE-31EF-DC94B21C90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3F8D4C0-4510-AD63-1BB8-4561ABA44206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7" name="Grafik 6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DC28C3E0-92DD-E48A-3FB7-8D3B2F4B3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BDDA88-290C-511D-AC8A-6A394F43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8108F-E654-9C78-1A91-E5B8EE0D9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Project Objective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CH" dirty="0" err="1">
                <a:solidFill>
                  <a:schemeClr val="bg1">
                    <a:lumMod val="75000"/>
                  </a:schemeClr>
                </a:solidFill>
              </a:rPr>
              <a:t>Theoretical</a:t>
            </a:r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> Background</a:t>
            </a:r>
          </a:p>
          <a:p>
            <a:endParaRPr lang="de-CH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CH" dirty="0" err="1">
                <a:solidFill>
                  <a:schemeClr val="bg1">
                    <a:lumMod val="75000"/>
                  </a:schemeClr>
                </a:solidFill>
              </a:rPr>
              <a:t>Numerical</a:t>
            </a:r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> Implementation</a:t>
            </a:r>
          </a:p>
          <a:p>
            <a:endParaRPr lang="de-CH" dirty="0"/>
          </a:p>
          <a:p>
            <a:r>
              <a:rPr lang="de-CH" dirty="0" err="1"/>
              <a:t>Scaling</a:t>
            </a:r>
            <a:r>
              <a:rPr lang="de-CH" dirty="0"/>
              <a:t> Study </a:t>
            </a:r>
            <a:r>
              <a:rPr lang="de-CH" dirty="0" err="1"/>
              <a:t>Results</a:t>
            </a:r>
            <a:endParaRPr lang="de-CH" dirty="0"/>
          </a:p>
          <a:p>
            <a:endParaRPr lang="de-CH" dirty="0"/>
          </a:p>
          <a:p>
            <a:r>
              <a:rPr lang="de-CH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> and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E850F74-EFF4-A8F7-D797-AF920134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0125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503D64F-00EA-FCCC-BC49-9A01AD2FCDC0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D898C83-AC64-B7F7-F72D-D916F1681B1B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21" name="Grafik 20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D7AC0AF7-1C99-915C-1F14-4D1ACDE5FC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22" name="Grafik 21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1122F130-80EC-E5CA-16EB-5F23687CE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8603801-A4B9-7522-6D3F-6F51769D64CE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0" name="Grafik 19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524B650F-D271-560D-1863-6228AF4C3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pic>
        <p:nvPicPr>
          <p:cNvPr id="9" name="Grafik 8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6ED331C1-0DE5-4890-6B5D-EA54A97D8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3" y="2118825"/>
            <a:ext cx="5689600" cy="3657600"/>
          </a:xfrm>
          <a:prstGeom prst="rect">
            <a:avLst/>
          </a:prstGeom>
        </p:spPr>
      </p:pic>
      <p:pic>
        <p:nvPicPr>
          <p:cNvPr id="5" name="Inhaltsplatzhalter 4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67D01283-F97E-762C-C116-E3DCDECD6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75" y="2118825"/>
            <a:ext cx="5689600" cy="3657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C8A9DE2F-88AC-A38E-1DF4-8D626AB10F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854" y="5991929"/>
                <a:ext cx="10515600" cy="653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 Problem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512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particles,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timesteps</a:t>
                </a:r>
                <a:endParaRPr lang="de-CH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C8A9DE2F-88AC-A38E-1DF4-8D626AB1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854" y="5991929"/>
                <a:ext cx="10515600" cy="653170"/>
              </a:xfrm>
              <a:prstGeom prst="rect">
                <a:avLst/>
              </a:prstGeom>
              <a:blipFill>
                <a:blip r:embed="rId7"/>
                <a:stretch>
                  <a:fillRect l="-1217" t="-1588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1">
            <a:extLst>
              <a:ext uri="{FF2B5EF4-FFF2-40B4-BE49-F238E27FC236}">
                <a16:creationId xmlns:a16="http://schemas.microsoft.com/office/drawing/2014/main" id="{4A56AA8A-9381-0D4E-5D52-E42BFA4E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94"/>
            <a:ext cx="10515600" cy="1325563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Results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Timing Contributions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4AB241C-1221-8130-68A8-70996F306026}"/>
              </a:ext>
            </a:extLst>
          </p:cNvPr>
          <p:cNvSpPr/>
          <p:nvPr/>
        </p:nvSpPr>
        <p:spPr>
          <a:xfrm>
            <a:off x="2916936" y="4609439"/>
            <a:ext cx="883884" cy="167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EA74943-545F-03AC-CB34-FE6E2230C627}"/>
              </a:ext>
            </a:extLst>
          </p:cNvPr>
          <p:cNvSpPr/>
          <p:nvPr/>
        </p:nvSpPr>
        <p:spPr>
          <a:xfrm>
            <a:off x="8380164" y="4420316"/>
            <a:ext cx="991519" cy="187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28432ECA-65FC-F4A2-331B-5C1B83A30461}"/>
              </a:ext>
            </a:extLst>
          </p:cNvPr>
          <p:cNvSpPr txBox="1">
            <a:spLocks/>
          </p:cNvSpPr>
          <p:nvPr/>
        </p:nvSpPr>
        <p:spPr>
          <a:xfrm>
            <a:off x="1155854" y="1900326"/>
            <a:ext cx="2788185" cy="653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CPUs on Merlin</a:t>
            </a:r>
            <a:endParaRPr lang="de-CH" dirty="0"/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9ADA82B2-7DF6-C0E9-36E1-8025AC69C856}"/>
              </a:ext>
            </a:extLst>
          </p:cNvPr>
          <p:cNvSpPr txBox="1">
            <a:spLocks/>
          </p:cNvSpPr>
          <p:nvPr/>
        </p:nvSpPr>
        <p:spPr>
          <a:xfrm>
            <a:off x="6666736" y="1901177"/>
            <a:ext cx="3435732" cy="653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GPUs on Gwendolen</a:t>
            </a:r>
            <a:endParaRPr lang="de-CH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6FC3D878-F446-8F50-3AF9-74B737CE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16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60F58A5-EF73-5FD5-8366-25D6618A485F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27F0E5D8-CB06-C42B-389A-F3E1B0BA5FB0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8" name="Grafik 7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31D24E2D-66C4-B37E-4FC8-699E15167B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17" name="Grafik 16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7C85361F-E2B4-05F5-575D-91644A3038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75B00473-D01F-BC4D-B573-F0154FC1B0E8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7" name="Grafik 6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A189B1AD-8BD4-5DB9-69E4-8E9BAC971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6ED331C1-0DE5-4890-6B5D-EA54A97D8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877" y="1621098"/>
            <a:ext cx="5689600" cy="3657599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7D01283-F97E-762C-C116-E3DCDECD6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1898" y="1621098"/>
            <a:ext cx="5689600" cy="3657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C8A9DE2F-88AC-A38E-1DF4-8D626AB10F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508433"/>
                <a:ext cx="10515600" cy="6685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000" dirty="0"/>
                  <a:t>→ </a:t>
                </a:r>
                <a:r>
                  <a:rPr lang="de-CH" sz="3000" dirty="0" err="1"/>
                  <a:t>Good</a:t>
                </a:r>
                <a:r>
                  <a:rPr lang="de-CH" sz="3000" dirty="0"/>
                  <a:t> </a:t>
                </a:r>
                <a:r>
                  <a:rPr lang="de-CH" sz="3000" dirty="0" err="1"/>
                  <a:t>scaling</a:t>
                </a:r>
                <a:r>
                  <a:rPr lang="de-CH" sz="3000" dirty="0"/>
                  <a:t> </a:t>
                </a:r>
                <a:r>
                  <a:rPr lang="de-CH" sz="3000" dirty="0" err="1"/>
                  <a:t>performance</a:t>
                </a:r>
                <a:r>
                  <a:rPr lang="de-CH" sz="3000" dirty="0"/>
                  <a:t> </a:t>
                </a:r>
                <a:r>
                  <a:rPr lang="de-CH" sz="3000" dirty="0" err="1"/>
                  <a:t>for</a:t>
                </a:r>
                <a:r>
                  <a:rPr lang="de-CH" sz="3000" dirty="0"/>
                  <a:t> large </a:t>
                </a:r>
                <a:r>
                  <a:rPr lang="de-CH" sz="3000" dirty="0" err="1"/>
                  <a:t>problem</a:t>
                </a:r>
                <a:r>
                  <a:rPr lang="de-CH" sz="3000" dirty="0"/>
                  <a:t> </a:t>
                </a:r>
                <a:r>
                  <a:rPr lang="de-CH" sz="3000" dirty="0" err="1"/>
                  <a:t>sizes</a:t>
                </a:r>
                <a:r>
                  <a:rPr lang="de-CH" sz="3000" dirty="0"/>
                  <a:t> (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CH" sz="300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C8A9DE2F-88AC-A38E-1DF4-8D626AB1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08433"/>
                <a:ext cx="10515600" cy="668529"/>
              </a:xfrm>
              <a:prstGeom prst="rect">
                <a:avLst/>
              </a:prstGeom>
              <a:blipFill>
                <a:blip r:embed="rId7"/>
                <a:stretch>
                  <a:fillRect l="-1391" t="-17431" b="-550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el 1">
            <a:extLst>
              <a:ext uri="{FF2B5EF4-FFF2-40B4-BE49-F238E27FC236}">
                <a16:creationId xmlns:a16="http://schemas.microsoft.com/office/drawing/2014/main" id="{F29F30A9-8B9C-60CF-05BE-FB468888EB3A}"/>
              </a:ext>
            </a:extLst>
          </p:cNvPr>
          <p:cNvSpPr txBox="1">
            <a:spLocks/>
          </p:cNvSpPr>
          <p:nvPr/>
        </p:nvSpPr>
        <p:spPr>
          <a:xfrm>
            <a:off x="838200" y="64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Results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CPU Solver Scaling    </a:t>
            </a:r>
            <a:r>
              <a:rPr lang="en-US" sz="2000" dirty="0">
                <a:solidFill>
                  <a:schemeClr val="bg1"/>
                </a:solidFill>
              </a:rPr>
              <a:t>(1 CPU per node)</a:t>
            </a:r>
            <a:endParaRPr lang="de-CH" sz="2000" dirty="0">
              <a:solidFill>
                <a:schemeClr val="bg1"/>
              </a:solidFill>
            </a:endParaRP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F9C2E7D6-32C6-BE46-0705-F40256DF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66492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F67D1CB-F64E-31FE-523D-E0D2A3877E73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27BB4025-F842-4EE4-DC06-F158B34BF18C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8" name="Grafik 7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601061FB-CC89-7C1D-FC9C-6635D81311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17" name="Grafik 16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60903DE7-47ED-45C4-90BE-C5A5CC7F20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EDF3F703-0A0B-5BD4-0839-5C27DFA53010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7" name="Grafik 6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CCF0DB6C-86AA-A031-4CAF-23823AAC6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6ED331C1-0DE5-4890-6B5D-EA54A97D8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760" y="1686170"/>
            <a:ext cx="5689598" cy="3657599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7D01283-F97E-762C-C116-E3DCDECD6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4779" y="1686170"/>
            <a:ext cx="5689600" cy="3657600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8A9DE2F-88AC-A38E-1DF4-8D626AB10FD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33A0C187-5B63-13C8-4A32-3222BD97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94"/>
            <a:ext cx="10515600" cy="1325563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Results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GPU Solver Scaling    </a:t>
            </a:r>
            <a:r>
              <a:rPr lang="en-US" sz="2000" dirty="0">
                <a:solidFill>
                  <a:schemeClr val="bg1"/>
                </a:solidFill>
              </a:rPr>
              <a:t>(on 1 node)</a:t>
            </a:r>
            <a:endParaRPr lang="de-CH" sz="2000" dirty="0">
              <a:solidFill>
                <a:schemeClr val="bg1"/>
              </a:solidFill>
            </a:endParaRP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4705E71C-5058-B274-9C6D-8A03B123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16</a:t>
            </a:fld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Inhaltsplatzhalter 2">
                <a:extLst>
                  <a:ext uri="{FF2B5EF4-FFF2-40B4-BE49-F238E27FC236}">
                    <a16:creationId xmlns:a16="http://schemas.microsoft.com/office/drawing/2014/main" id="{8496455A-EA8C-760D-32A2-D1264AB856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508433"/>
                <a:ext cx="10515600" cy="1054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000" dirty="0"/>
                  <a:t>→ </a:t>
                </a:r>
                <a:r>
                  <a:rPr lang="de-CH" sz="3000" dirty="0"/>
                  <a:t>Speed-</a:t>
                </a:r>
                <a:r>
                  <a:rPr lang="de-CH" sz="3000" dirty="0" err="1"/>
                  <a:t>up</a:t>
                </a:r>
                <a:r>
                  <a:rPr lang="de-CH" sz="3000" dirty="0"/>
                  <a:t> </a:t>
                </a:r>
                <a:r>
                  <a:rPr lang="de-CH" sz="3000" dirty="0" err="1"/>
                  <a:t>only</a:t>
                </a:r>
                <a:r>
                  <a:rPr lang="de-CH" sz="3000" dirty="0"/>
                  <a:t> at </a:t>
                </a:r>
                <a:r>
                  <a:rPr lang="de-CH" sz="3000" dirty="0" err="1"/>
                  <a:t>very</a:t>
                </a:r>
                <a:r>
                  <a:rPr lang="de-CH" sz="3000" dirty="0"/>
                  <a:t> large </a:t>
                </a:r>
                <a:r>
                  <a:rPr lang="de-CH" sz="3000" dirty="0" err="1"/>
                  <a:t>problem</a:t>
                </a:r>
                <a:r>
                  <a:rPr lang="de-CH" sz="3000" dirty="0"/>
                  <a:t> </a:t>
                </a:r>
                <a:r>
                  <a:rPr lang="de-CH" sz="3000" dirty="0" err="1"/>
                  <a:t>sizes</a:t>
                </a:r>
                <a:r>
                  <a:rPr lang="de-CH" sz="3000" dirty="0"/>
                  <a:t> (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512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CH" sz="3000" dirty="0"/>
                  <a:t>).    	Communication </a:t>
                </a:r>
                <a:r>
                  <a:rPr lang="de-CH" sz="3000" dirty="0" err="1"/>
                  <a:t>overhead</a:t>
                </a:r>
                <a:r>
                  <a:rPr lang="de-CH" sz="3000" dirty="0"/>
                  <a:t> </a:t>
                </a:r>
                <a:r>
                  <a:rPr lang="de-CH" sz="3000" dirty="0" err="1"/>
                  <a:t>before</a:t>
                </a:r>
                <a:r>
                  <a:rPr lang="de-CH" sz="3000" dirty="0"/>
                  <a:t>.</a:t>
                </a:r>
              </a:p>
            </p:txBody>
          </p:sp>
        </mc:Choice>
        <mc:Fallback xmlns="">
          <p:sp>
            <p:nvSpPr>
              <p:cNvPr id="22" name="Inhaltsplatzhalter 2">
                <a:extLst>
                  <a:ext uri="{FF2B5EF4-FFF2-40B4-BE49-F238E27FC236}">
                    <a16:creationId xmlns:a16="http://schemas.microsoft.com/office/drawing/2014/main" id="{8496455A-EA8C-760D-32A2-D1264AB8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08433"/>
                <a:ext cx="10515600" cy="1054032"/>
              </a:xfrm>
              <a:prstGeom prst="rect">
                <a:avLst/>
              </a:prstGeom>
              <a:blipFill>
                <a:blip r:embed="rId7"/>
                <a:stretch>
                  <a:fillRect l="-1391" t="-10983" b="-520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712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AA13671-1F1B-F363-D00E-A7E448B4AADF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C2E5B0E2-6249-9510-5529-D1CA12319DCC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24" name="Grafik 23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9B1CF051-6B22-EBA1-D895-6971DCAEAE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25" name="Grafik 24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281647E9-2B04-ADA9-E1B4-EA8DC56DB0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53B6217-C817-359C-F4AC-46537588F6C6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3" name="Grafik 2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87EF5216-6994-502F-400E-FD03894A9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BDDA88-290C-511D-AC8A-6A394F43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8108F-E654-9C78-1A91-E5B8EE0D9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successfully tested on CPUs on Merlin and Euler and GPUs on Gwendolen. </a:t>
            </a:r>
          </a:p>
          <a:p>
            <a:endParaRPr lang="en-US" dirty="0"/>
          </a:p>
          <a:p>
            <a:r>
              <a:rPr lang="en-US" dirty="0"/>
              <a:t>Solver scales well on CPUs, on GPUs only for very large problem sizes.</a:t>
            </a:r>
          </a:p>
          <a:p>
            <a:endParaRPr lang="en-US" dirty="0"/>
          </a:p>
          <a:p>
            <a:r>
              <a:rPr lang="en-US" dirty="0"/>
              <a:t>Read-In is extremely inefficient on GPUs. Improvement required.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60C064-03EB-3A83-9F13-CE487AFE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00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Raum, Farbigkeit, Universum enthält.&#10;&#10;Automatisch generierte Beschreibung">
            <a:extLst>
              <a:ext uri="{FF2B5EF4-FFF2-40B4-BE49-F238E27FC236}">
                <a16:creationId xmlns:a16="http://schemas.microsoft.com/office/drawing/2014/main" id="{680EAE43-C327-0314-0EBE-3CCA4E703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69447" y="606788"/>
            <a:ext cx="7123476" cy="5378951"/>
          </a:xfrm>
          <a:prstGeom prst="rect">
            <a:avLst/>
          </a:prstGeom>
        </p:spPr>
      </p:pic>
      <p:pic>
        <p:nvPicPr>
          <p:cNvPr id="25" name="Grafik 24" descr="Ein Bild, das lila, violett, Flieder, Farbigkeit enthält.&#10;&#10;Automatisch generierte Beschreibung">
            <a:extLst>
              <a:ext uri="{FF2B5EF4-FFF2-40B4-BE49-F238E27FC236}">
                <a16:creationId xmlns:a16="http://schemas.microsoft.com/office/drawing/2014/main" id="{281647E9-2B04-ADA9-E1B4-EA8DC56DB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5" b="20138"/>
          <a:stretch/>
        </p:blipFill>
        <p:spPr>
          <a:xfrm rot="16200000">
            <a:off x="2795906" y="-3061376"/>
            <a:ext cx="1749902" cy="7341710"/>
          </a:xfrm>
          <a:prstGeom prst="rect">
            <a:avLst/>
          </a:prstGeom>
          <a:effectLst/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153B6217-C817-359C-F4AC-46537588F6C6}"/>
              </a:ext>
            </a:extLst>
          </p:cNvPr>
          <p:cNvSpPr/>
          <p:nvPr/>
        </p:nvSpPr>
        <p:spPr>
          <a:xfrm rot="16200000">
            <a:off x="3565364" y="-3819883"/>
            <a:ext cx="1738950" cy="886967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DDA88-290C-511D-AC8A-6A394F43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Outlook</a:t>
            </a:r>
            <a:endParaRPr lang="de-C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F58108F-E654-9C78-1A91-E5B8EE0D9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Adaptive Mesh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/>
                  <a:t> method. 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Cosmological simulations have extremely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large density differences. </a:t>
                </a:r>
              </a:p>
              <a:p>
                <a:endParaRPr lang="en-US" dirty="0"/>
              </a:p>
              <a:p>
                <a:r>
                  <a:rPr lang="en-US" dirty="0"/>
                  <a:t>Include ICs generation inside Mini App</a:t>
                </a:r>
              </a:p>
              <a:p>
                <a:pPr marL="457200" lvl="1" indent="0">
                  <a:buNone/>
                </a:pPr>
                <a:r>
                  <a:rPr lang="en-US" dirty="0"/>
                  <a:t>Improve efficiency, especially for GPUs.</a:t>
                </a:r>
              </a:p>
              <a:p>
                <a:endParaRPr lang="en-US" dirty="0"/>
              </a:p>
              <a:p>
                <a:r>
                  <a:rPr lang="en-US" dirty="0"/>
                  <a:t>Adding Baryonic Matter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Simulation of Galaxies.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Usage for Cosmology Research</a:t>
                </a:r>
              </a:p>
              <a:p>
                <a:pPr marL="457200" lvl="1" indent="0">
                  <a:buNone/>
                </a:pPr>
                <a:r>
                  <a:rPr lang="en-US" dirty="0"/>
                  <a:t>Dark matter halo function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Galaxy formation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de-CH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F58108F-E654-9C78-1A91-E5B8EE0D9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12" t="-3081" b="-196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fik 2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7EF5216-6994-502F-400E-FD03894A9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725"/>
          <a:stretch/>
        </p:blipFill>
        <p:spPr>
          <a:xfrm>
            <a:off x="7409944" y="229201"/>
            <a:ext cx="1482478" cy="88180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07B9D-C93D-669A-6E24-7852F9D8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99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DA88-290C-511D-AC8A-6A394F43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 for listening. Questions?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02D5EA-3444-7C21-2305-3D234D724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" y="-9144"/>
            <a:ext cx="7132320" cy="71323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73A1741-2F95-D416-4388-01D57140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0880" y="-9144"/>
            <a:ext cx="7132320" cy="713232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94C746C-1BB8-B186-95DB-E4F2D758D2FF}"/>
              </a:ext>
            </a:extLst>
          </p:cNvPr>
          <p:cNvSpPr/>
          <p:nvPr/>
        </p:nvSpPr>
        <p:spPr>
          <a:xfrm>
            <a:off x="-859055" y="-5067363"/>
            <a:ext cx="15159789" cy="500398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06134A6-FD5A-1057-511B-7E37617EFEE8}"/>
              </a:ext>
            </a:extLst>
          </p:cNvPr>
          <p:cNvSpPr txBox="1"/>
          <p:nvPr/>
        </p:nvSpPr>
        <p:spPr>
          <a:xfrm>
            <a:off x="3497217" y="-2324163"/>
            <a:ext cx="89988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Thank you for listening. 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Questions?</a:t>
            </a:r>
            <a:endParaRPr lang="de-CH" sz="4000" dirty="0">
              <a:solidFill>
                <a:schemeClr val="bg1"/>
              </a:solidFill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0C7C0074-1E67-5392-0782-790733E6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031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AA13671-1F1B-F363-D00E-A7E448B4AADF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C2E5B0E2-6249-9510-5529-D1CA12319DCC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24" name="Grafik 23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9B1CF051-6B22-EBA1-D895-6971DCAEAE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25" name="Grafik 24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281647E9-2B04-ADA9-E1B4-EA8DC56DB0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53B6217-C817-359C-F4AC-46537588F6C6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3" name="Grafik 2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87EF5216-6994-502F-400E-FD03894A9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BDDA88-290C-511D-AC8A-6A394F43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8108F-E654-9C78-1A91-E5B8EE0D9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 Objective </a:t>
            </a:r>
          </a:p>
          <a:p>
            <a:endParaRPr lang="en-US" dirty="0"/>
          </a:p>
          <a:p>
            <a:r>
              <a:rPr lang="de-CH" dirty="0" err="1"/>
              <a:t>Theoretical</a:t>
            </a:r>
            <a:r>
              <a:rPr lang="de-CH" dirty="0"/>
              <a:t> Background</a:t>
            </a:r>
          </a:p>
          <a:p>
            <a:endParaRPr lang="de-CH" dirty="0"/>
          </a:p>
          <a:p>
            <a:r>
              <a:rPr lang="de-CH" dirty="0" err="1"/>
              <a:t>Numerical</a:t>
            </a:r>
            <a:r>
              <a:rPr lang="de-CH" dirty="0"/>
              <a:t> Implementation</a:t>
            </a:r>
          </a:p>
          <a:p>
            <a:endParaRPr lang="de-CH" dirty="0"/>
          </a:p>
          <a:p>
            <a:r>
              <a:rPr lang="de-CH" dirty="0" err="1"/>
              <a:t>Scaling</a:t>
            </a:r>
            <a:r>
              <a:rPr lang="de-CH" dirty="0"/>
              <a:t> Study </a:t>
            </a:r>
            <a:r>
              <a:rPr lang="de-CH" dirty="0" err="1"/>
              <a:t>Results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Conclusion</a:t>
            </a:r>
            <a:r>
              <a:rPr lang="de-CH" dirty="0"/>
              <a:t> and Outlook</a:t>
            </a:r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B9FA08D9-7EED-E92F-0381-7E4B6850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3111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DDA88-290C-511D-AC8A-6A394F43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 for listening. Questions?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02D5EA-3444-7C21-2305-3D234D724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" y="-9144"/>
            <a:ext cx="7132320" cy="7132320"/>
          </a:xfrm>
          <a:prstGeom prst="rect">
            <a:avLst/>
          </a:prstGeom>
          <a:effectLst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73A1741-2F95-D416-4388-01D57140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0880" y="-9144"/>
            <a:ext cx="7132320" cy="713232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ED5E7D4-D60E-1B05-747C-CE1CC5D4E2A5}"/>
              </a:ext>
            </a:extLst>
          </p:cNvPr>
          <p:cNvSpPr/>
          <p:nvPr/>
        </p:nvSpPr>
        <p:spPr>
          <a:xfrm>
            <a:off x="-843815" y="-560326"/>
            <a:ext cx="15159789" cy="823236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F34069-3868-3D18-51D7-EBA6C5441309}"/>
              </a:ext>
            </a:extLst>
          </p:cNvPr>
          <p:cNvSpPr txBox="1"/>
          <p:nvPr/>
        </p:nvSpPr>
        <p:spPr>
          <a:xfrm>
            <a:off x="3512457" y="2496457"/>
            <a:ext cx="89988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Thank you for listening. 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Questions?</a:t>
            </a:r>
            <a:endParaRPr lang="de-CH" sz="4000" dirty="0">
              <a:solidFill>
                <a:schemeClr val="bg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925AE4-0033-8278-0B0C-7950DD71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93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1523312-E258-57F4-95E7-222FB9CB55D3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9A999DE-5CB9-7F25-EE6A-024A27D8D5D3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21" name="Grafik 20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45B1F0EF-9CB8-2A5E-B773-25E0A10AE6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22" name="Grafik 21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6613180F-156B-0D14-1C04-88A8DB7AAB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933C7B8-EAB4-AF71-FF7D-9B80A0ACE92B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0" name="Grafik 19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58A59F8E-35BE-1491-8146-23307D5E7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80E17D2-908A-98E2-956A-3C8D81B8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Thesis Objective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976FF-9574-D31A-DAEC-197E6370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a </a:t>
            </a:r>
            <a:r>
              <a:rPr lang="en-US" b="1" dirty="0"/>
              <a:t>Mini App for Cosmological simulations </a:t>
            </a:r>
            <a:r>
              <a:rPr lang="en-US" dirty="0"/>
              <a:t>using IPPL 	</a:t>
            </a:r>
            <a:r>
              <a:rPr lang="en-US" sz="2800" dirty="0"/>
              <a:t>→ addition to Alpine for plasma physics</a:t>
            </a:r>
          </a:p>
          <a:p>
            <a:endParaRPr lang="en-US" dirty="0"/>
          </a:p>
          <a:p>
            <a:r>
              <a:rPr lang="en-US" dirty="0"/>
              <a:t>Motivation: take advantage of similarities in the nature of the physical equations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Demonstrate versatility of IPPL</a:t>
            </a:r>
          </a:p>
          <a:p>
            <a:endParaRPr lang="en-US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477E7DB-0FE4-7023-E3C7-2A673583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312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6770B97-8C7F-71D5-7DD3-AB7345569105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D6392485-A6E3-F917-6868-0262D75B862B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8" name="Grafik 7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F5E436F6-3E74-0E11-8812-CD73D90F87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9" name="Grafik 8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FB3470F6-BE0C-EADB-F5B4-8FF34DA07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800B6B6-7A2A-C413-9F8D-B980489720BC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7" name="Grafik 6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6EB25117-C78B-CE5E-0EAD-724E2A74E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BDDA88-290C-511D-AC8A-6A394F43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8108F-E654-9C78-1A91-E5B8EE0D9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Project Objective </a:t>
            </a:r>
          </a:p>
          <a:p>
            <a:endParaRPr lang="en-US" dirty="0"/>
          </a:p>
          <a:p>
            <a:r>
              <a:rPr lang="de-CH" dirty="0" err="1"/>
              <a:t>Theoretical</a:t>
            </a:r>
            <a:r>
              <a:rPr lang="de-CH" dirty="0"/>
              <a:t> Background</a:t>
            </a:r>
          </a:p>
          <a:p>
            <a:endParaRPr lang="de-CH" dirty="0"/>
          </a:p>
          <a:p>
            <a:r>
              <a:rPr lang="de-CH" dirty="0" err="1">
                <a:solidFill>
                  <a:schemeClr val="bg1">
                    <a:lumMod val="75000"/>
                  </a:schemeClr>
                </a:solidFill>
              </a:rPr>
              <a:t>Numerical</a:t>
            </a:r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> Implementation</a:t>
            </a:r>
          </a:p>
          <a:p>
            <a:endParaRPr lang="de-CH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CH" dirty="0" err="1">
                <a:solidFill>
                  <a:schemeClr val="bg1">
                    <a:lumMod val="75000"/>
                  </a:schemeClr>
                </a:solidFill>
              </a:rPr>
              <a:t>Scaling</a:t>
            </a:r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> Study </a:t>
            </a:r>
            <a:r>
              <a:rPr lang="de-CH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endParaRPr lang="de-CH" dirty="0">
              <a:solidFill>
                <a:schemeClr val="bg1">
                  <a:lumMod val="75000"/>
                </a:schemeClr>
              </a:solidFill>
            </a:endParaRPr>
          </a:p>
          <a:p>
            <a:endParaRPr lang="de-CH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CH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> and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2F63971-C76E-9991-F3AC-9F3E5B4F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705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684A38A-C9B3-8BB2-60D3-892DD084F315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9ACB86FF-64F5-7243-CD7E-8DAFCBC64AA9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26" name="Grafik 25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B3F2DB8B-8DC4-EC47-63CF-8A245DAAC2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27" name="Grafik 26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E7099514-2657-85B1-4346-B878C0DD0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D3E1F2B-6818-57E5-FDF0-BA8C918AE4B1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5" name="Grafik 24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93A2D262-13ED-A20B-5C28-D6971D4BD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16B5552-BF98-DAE2-71BC-47B46EE0D1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4394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Background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Expansion of the Universe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b="0" dirty="0">
                    <a:solidFill>
                      <a:schemeClr val="bg1"/>
                    </a:solidFill>
                  </a:rPr>
                  <a:t>CDM)</a:t>
                </a:r>
                <a:endParaRPr lang="de-C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16B5552-BF98-DAE2-71BC-47B46EE0D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4394"/>
                <a:ext cx="10515600" cy="1325563"/>
              </a:xfrm>
              <a:blipFill>
                <a:blip r:embed="rId5"/>
                <a:stretch>
                  <a:fillRect l="-2377" b="-921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1D8612-787E-10AF-24C1-80AC8200C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560"/>
            <a:ext cx="5915140" cy="602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Physical vs. Comoving Coordinates: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160205-5955-DDAF-A557-365CD8057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246" y="4532043"/>
            <a:ext cx="4737770" cy="11968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17CC6D-6FD8-3C05-1E65-5BF443D66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9952" y="3151905"/>
            <a:ext cx="2902194" cy="11282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FCEDB65-ED71-3002-D5D8-0C6483D5F5A2}"/>
              </a:ext>
            </a:extLst>
          </p:cNvPr>
          <p:cNvSpPr txBox="1"/>
          <p:nvPr/>
        </p:nvSpPr>
        <p:spPr>
          <a:xfrm>
            <a:off x="6096000" y="5642150"/>
            <a:ext cx="5589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25BB22E-A62C-A07B-58CE-5DB14AACC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3981" y="5815385"/>
            <a:ext cx="2075085" cy="6999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3466C46-ADBB-379F-EDA0-23F0009528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2045" y="5801589"/>
            <a:ext cx="2075085" cy="72756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CD2505-3ECF-FBF9-EAD7-39D2DB8DDB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8349" y="2025681"/>
            <a:ext cx="2673487" cy="723937"/>
          </a:xfrm>
          <a:prstGeom prst="rect">
            <a:avLst/>
          </a:prstGeom>
        </p:spPr>
      </p:pic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607A90AE-B073-776A-96F7-EC6000855898}"/>
              </a:ext>
            </a:extLst>
          </p:cNvPr>
          <p:cNvSpPr txBox="1">
            <a:spLocks/>
          </p:cNvSpPr>
          <p:nvPr/>
        </p:nvSpPr>
        <p:spPr>
          <a:xfrm>
            <a:off x="838200" y="3510478"/>
            <a:ext cx="5915140" cy="1049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Hubble parameter (expansion rate):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8ADD54C5-B319-2390-80C1-31ED289F226D}"/>
              </a:ext>
            </a:extLst>
          </p:cNvPr>
          <p:cNvSpPr txBox="1">
            <a:spLocks/>
          </p:cNvSpPr>
          <p:nvPr/>
        </p:nvSpPr>
        <p:spPr>
          <a:xfrm>
            <a:off x="908961" y="4406252"/>
            <a:ext cx="5915140" cy="1442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First Friedmann equation: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Foliennummernplatzhalter 31">
            <a:extLst>
              <a:ext uri="{FF2B5EF4-FFF2-40B4-BE49-F238E27FC236}">
                <a16:creationId xmlns:a16="http://schemas.microsoft.com/office/drawing/2014/main" id="{4B714988-F242-1D77-A185-DAAF145B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860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B89C4B4-99C6-70BA-DBAC-61D515A15E89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63F3C4EF-BBE0-971D-96CF-9B8DE43EC7C1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15" name="Grafik 14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E26E2099-24B1-9239-94C2-A8A9AD1330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16" name="Grafik 15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665ADF0F-1A12-25B2-C4F3-D1F1F03F82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9B5F626-D79B-4DD7-1310-3E87D989D2B1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4" name="Grafik 1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E371FECD-F2CB-537B-4765-AC9FFCE21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F59D11C-D345-0949-7440-ECC11CC19A49}"/>
              </a:ext>
            </a:extLst>
          </p:cNvPr>
          <p:cNvSpPr txBox="1">
            <a:spLocks/>
          </p:cNvSpPr>
          <p:nvPr/>
        </p:nvSpPr>
        <p:spPr>
          <a:xfrm>
            <a:off x="8015726" y="1975573"/>
            <a:ext cx="2487168" cy="54483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Gravity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D328604-5BDB-F2CC-615D-7F72FDBAB8D0}"/>
              </a:ext>
            </a:extLst>
          </p:cNvPr>
          <p:cNvSpPr txBox="1">
            <a:spLocks/>
          </p:cNvSpPr>
          <p:nvPr/>
        </p:nvSpPr>
        <p:spPr>
          <a:xfrm>
            <a:off x="1543431" y="1975573"/>
            <a:ext cx="3154680" cy="54483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Electrostatic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1BB5C28C-6CD8-94E9-2EC6-B722C9ED5502}"/>
              </a:ext>
            </a:extLst>
          </p:cNvPr>
          <p:cNvSpPr txBox="1">
            <a:spLocks/>
          </p:cNvSpPr>
          <p:nvPr/>
        </p:nvSpPr>
        <p:spPr>
          <a:xfrm>
            <a:off x="5881249" y="3809334"/>
            <a:ext cx="1599543" cy="960970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0" dirty="0"/>
              <a:t>→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el 1">
                <a:extLst>
                  <a:ext uri="{FF2B5EF4-FFF2-40B4-BE49-F238E27FC236}">
                    <a16:creationId xmlns:a16="http://schemas.microsoft.com/office/drawing/2014/main" id="{AB3A2AF6-5C99-7D63-6FC1-10372D58F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64394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Background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Physical Equations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b="0" dirty="0">
                    <a:solidFill>
                      <a:schemeClr val="bg1"/>
                    </a:solidFill>
                  </a:rPr>
                  <a:t>CDM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de-C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itel 1">
                <a:extLst>
                  <a:ext uri="{FF2B5EF4-FFF2-40B4-BE49-F238E27FC236}">
                    <a16:creationId xmlns:a16="http://schemas.microsoft.com/office/drawing/2014/main" id="{AB3A2AF6-5C99-7D63-6FC1-10372D58F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4394"/>
                <a:ext cx="10515600" cy="1325563"/>
              </a:xfrm>
              <a:prstGeom prst="rect">
                <a:avLst/>
              </a:prstGeom>
              <a:blipFill>
                <a:blip r:embed="rId7"/>
                <a:stretch>
                  <a:fillRect l="-2377" b="-921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9F1C9A4C-504B-073A-DC37-96984E7A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6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3E142-919F-D253-DE49-391ABE5D0D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9428"/>
          <a:stretch/>
        </p:blipFill>
        <p:spPr>
          <a:xfrm>
            <a:off x="1545912" y="2520409"/>
            <a:ext cx="3152199" cy="35661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3EDD37-4C13-8B25-574C-80D479BDFB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051"/>
          <a:stretch/>
        </p:blipFill>
        <p:spPr>
          <a:xfrm>
            <a:off x="8020646" y="2520409"/>
            <a:ext cx="2482248" cy="35661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2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647AB2-0A3C-CCFD-3FC6-AF3661FA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perturbations in initially homogeneous density field grow over time. The </a:t>
            </a:r>
            <a:r>
              <a:rPr lang="en-US" dirty="0" err="1"/>
              <a:t>overdensity</a:t>
            </a:r>
            <a:r>
              <a:rPr lang="en-US" dirty="0"/>
              <a:t> is modelled as </a:t>
            </a:r>
            <a:r>
              <a:rPr lang="en-US" b="1" dirty="0"/>
              <a:t>Gaussian random field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Linear growing at early times</a:t>
            </a:r>
          </a:p>
          <a:p>
            <a:endParaRPr lang="en-US" dirty="0"/>
          </a:p>
          <a:p>
            <a:r>
              <a:rPr lang="en-US" dirty="0"/>
              <a:t>Later non-linear clustering due to </a:t>
            </a:r>
            <a:r>
              <a:rPr lang="en-US" b="1" dirty="0"/>
              <a:t>gravitational collapse</a:t>
            </a:r>
          </a:p>
          <a:p>
            <a:pPr marL="0" indent="0">
              <a:buNone/>
            </a:pPr>
            <a:r>
              <a:rPr lang="en-US" sz="2800" dirty="0"/>
              <a:t>	→ Formation of Dark Matter haloes and Galaxies</a:t>
            </a:r>
          </a:p>
          <a:p>
            <a:pPr marL="0" indent="0">
              <a:buNone/>
            </a:pPr>
            <a:endParaRPr lang="de-CH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E51180E-5E38-5709-BDB0-9BAC4AC20A4A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6DC476C0-7E5E-656D-1109-CBA083A54111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8" name="Grafik 7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11A75B89-3EFF-F473-B331-CFEC151AEC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9" name="Grafik 8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3A4F0433-1B54-07E9-6EBE-EE92EF2B68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A14909F-684C-9536-50E3-E668CF103E32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7" name="Grafik 6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3A36B87E-2D3A-65B3-D066-43DB4F7CC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sp>
        <p:nvSpPr>
          <p:cNvPr id="10" name="Titel 1">
            <a:extLst>
              <a:ext uri="{FF2B5EF4-FFF2-40B4-BE49-F238E27FC236}">
                <a16:creationId xmlns:a16="http://schemas.microsoft.com/office/drawing/2014/main" id="{C0CA1374-76B8-532D-7037-32297E252A9A}"/>
              </a:ext>
            </a:extLst>
          </p:cNvPr>
          <p:cNvSpPr txBox="1">
            <a:spLocks/>
          </p:cNvSpPr>
          <p:nvPr/>
        </p:nvSpPr>
        <p:spPr>
          <a:xfrm>
            <a:off x="838200" y="64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Background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Structure Formation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8B7D39D-14CF-49C1-1EB0-EFC9FF5B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386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A16096C-80C4-5002-934C-236F64DC33C0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63085EB0-941A-4717-B0B3-BD9BC1DF81B5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8" name="Grafik 7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DE58C839-5869-6AEC-F260-E30BD96D7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9" name="Grafik 8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532FEF10-F13E-C023-573C-9B1512D43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9E06FCF-DA71-50ED-8C59-FCA60BF4265A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7" name="Grafik 6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EAB5094B-B7EC-9738-3138-F19A7B05A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sp>
        <p:nvSpPr>
          <p:cNvPr id="10" name="Titel 1">
            <a:extLst>
              <a:ext uri="{FF2B5EF4-FFF2-40B4-BE49-F238E27FC236}">
                <a16:creationId xmlns:a16="http://schemas.microsoft.com/office/drawing/2014/main" id="{3473FFBC-1500-9AC8-C1B7-2DF475C1F5CF}"/>
              </a:ext>
            </a:extLst>
          </p:cNvPr>
          <p:cNvSpPr txBox="1">
            <a:spLocks/>
          </p:cNvSpPr>
          <p:nvPr/>
        </p:nvSpPr>
        <p:spPr>
          <a:xfrm>
            <a:off x="838200" y="64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Background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Structure Formation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14" name="Grafik 13" descr="Ein Bild, das Muster, orange, rot, Farbigkeit enthält.&#10;&#10;Automatisch generierte Beschreibung">
            <a:extLst>
              <a:ext uri="{FF2B5EF4-FFF2-40B4-BE49-F238E27FC236}">
                <a16:creationId xmlns:a16="http://schemas.microsoft.com/office/drawing/2014/main" id="{55236BEA-C2D7-62E2-35A1-9A3E35675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8" y="2565239"/>
            <a:ext cx="2743200" cy="2743200"/>
          </a:xfrm>
          <a:prstGeom prst="rect">
            <a:avLst/>
          </a:prstGeom>
        </p:spPr>
      </p:pic>
      <p:pic>
        <p:nvPicPr>
          <p:cNvPr id="16" name="Grafik 15" descr="Ein Bild, das Kleidung, Stoff, orange, Muster enthält.&#10;&#10;Automatisch generierte Beschreibung">
            <a:extLst>
              <a:ext uri="{FF2B5EF4-FFF2-40B4-BE49-F238E27FC236}">
                <a16:creationId xmlns:a16="http://schemas.microsoft.com/office/drawing/2014/main" id="{F8E1F30C-4EFE-4922-2F0E-436B1490F4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76" y="2565239"/>
            <a:ext cx="2743200" cy="2743200"/>
          </a:xfrm>
          <a:prstGeom prst="rect">
            <a:avLst/>
          </a:prstGeom>
        </p:spPr>
      </p:pic>
      <p:pic>
        <p:nvPicPr>
          <p:cNvPr id="18" name="Grafik 17" descr="Ein Bild, das Stoff, Weinrot, orange, rot enthält.&#10;&#10;Automatisch generierte Beschreibung">
            <a:extLst>
              <a:ext uri="{FF2B5EF4-FFF2-40B4-BE49-F238E27FC236}">
                <a16:creationId xmlns:a16="http://schemas.microsoft.com/office/drawing/2014/main" id="{750ADC3D-9183-A2B2-B905-FABB824A3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25" y="2565239"/>
            <a:ext cx="2743200" cy="27432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E332EBD-F3B4-5084-D7E5-3CD260FB4C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8153" y="2565239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D8AC9429-B14A-D146-E953-3588BEF42190}"/>
                  </a:ext>
                </a:extLst>
              </p:cNvPr>
              <p:cNvSpPr txBox="1"/>
              <p:nvPr/>
            </p:nvSpPr>
            <p:spPr>
              <a:xfrm>
                <a:off x="2041499" y="6033699"/>
                <a:ext cx="896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=50.9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D8AC9429-B14A-D146-E953-3588BEF42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499" y="6033699"/>
                <a:ext cx="896849" cy="276999"/>
              </a:xfrm>
              <a:prstGeom prst="rect">
                <a:avLst/>
              </a:prstGeom>
              <a:blipFill>
                <a:blip r:embed="rId9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C967907-5683-E412-7895-772E748778AC}"/>
                  </a:ext>
                </a:extLst>
              </p:cNvPr>
              <p:cNvSpPr txBox="1"/>
              <p:nvPr/>
            </p:nvSpPr>
            <p:spPr>
              <a:xfrm>
                <a:off x="4887487" y="5980342"/>
                <a:ext cx="1025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=26.86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C967907-5683-E412-7895-772E74877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487" y="5980342"/>
                <a:ext cx="1025089" cy="276999"/>
              </a:xfrm>
              <a:prstGeom prst="rect">
                <a:avLst/>
              </a:prstGeom>
              <a:blipFill>
                <a:blip r:embed="rId10"/>
                <a:stretch>
                  <a:fillRect l="-3571" r="-5357" b="-888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7723C3A-046A-1974-1486-06D21161250C}"/>
                  </a:ext>
                </a:extLst>
              </p:cNvPr>
              <p:cNvSpPr txBox="1"/>
              <p:nvPr/>
            </p:nvSpPr>
            <p:spPr>
              <a:xfrm>
                <a:off x="7902036" y="6033700"/>
                <a:ext cx="1025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=13.93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7723C3A-046A-1974-1486-06D211612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036" y="6033700"/>
                <a:ext cx="1025089" cy="276999"/>
              </a:xfrm>
              <a:prstGeom prst="rect">
                <a:avLst/>
              </a:prstGeom>
              <a:blipFill>
                <a:blip r:embed="rId11"/>
                <a:stretch>
                  <a:fillRect l="-3571" r="-5952" b="-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9614B58-E31E-D10F-B1B0-0037EC68AC92}"/>
                  </a:ext>
                </a:extLst>
              </p:cNvPr>
              <p:cNvSpPr txBox="1"/>
              <p:nvPr/>
            </p:nvSpPr>
            <p:spPr>
              <a:xfrm>
                <a:off x="10966718" y="6033699"/>
                <a:ext cx="896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=1.29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9614B58-E31E-D10F-B1B0-0037EC68A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718" y="6033699"/>
                <a:ext cx="896849" cy="276999"/>
              </a:xfrm>
              <a:prstGeom prst="rect">
                <a:avLst/>
              </a:prstGeom>
              <a:blipFill>
                <a:blip r:embed="rId12"/>
                <a:stretch>
                  <a:fillRect l="-4082" r="-6803" b="-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9BA47094-166D-1C2B-F4E7-3A6CD10C58F3}"/>
              </a:ext>
            </a:extLst>
          </p:cNvPr>
          <p:cNvSpPr/>
          <p:nvPr/>
        </p:nvSpPr>
        <p:spPr>
          <a:xfrm>
            <a:off x="2406699" y="4078604"/>
            <a:ext cx="1294327" cy="334851"/>
          </a:xfrm>
          <a:prstGeom prst="rightArrow">
            <a:avLst>
              <a:gd name="adj1" fmla="val 23076"/>
              <a:gd name="adj2" fmla="val 65385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0FF41A75-6B78-2DBD-47EE-CB08EC2E006E}"/>
              </a:ext>
            </a:extLst>
          </p:cNvPr>
          <p:cNvSpPr/>
          <p:nvPr/>
        </p:nvSpPr>
        <p:spPr>
          <a:xfrm>
            <a:off x="5632262" y="4078603"/>
            <a:ext cx="1294327" cy="334851"/>
          </a:xfrm>
          <a:prstGeom prst="rightArrow">
            <a:avLst>
              <a:gd name="adj1" fmla="val 23076"/>
              <a:gd name="adj2" fmla="val 65385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2A7DF0E8-6788-19AC-296D-E8EE657AE060}"/>
              </a:ext>
            </a:extLst>
          </p:cNvPr>
          <p:cNvSpPr/>
          <p:nvPr/>
        </p:nvSpPr>
        <p:spPr>
          <a:xfrm>
            <a:off x="8490974" y="4078603"/>
            <a:ext cx="1294327" cy="334851"/>
          </a:xfrm>
          <a:prstGeom prst="rightArrow">
            <a:avLst>
              <a:gd name="adj1" fmla="val 23076"/>
              <a:gd name="adj2" fmla="val 65385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26339B8-C7F9-A897-943B-9227FFA87913}"/>
              </a:ext>
            </a:extLst>
          </p:cNvPr>
          <p:cNvSpPr txBox="1"/>
          <p:nvPr/>
        </p:nvSpPr>
        <p:spPr>
          <a:xfrm>
            <a:off x="1920240" y="3429000"/>
            <a:ext cx="215798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Initial Perturbations</a:t>
            </a:r>
            <a:endParaRPr lang="de-CH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BC453ED-9C2A-10B6-086B-6147125465BA}"/>
              </a:ext>
            </a:extLst>
          </p:cNvPr>
          <p:cNvSpPr txBox="1"/>
          <p:nvPr/>
        </p:nvSpPr>
        <p:spPr>
          <a:xfrm>
            <a:off x="5143703" y="3476227"/>
            <a:ext cx="17828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Linear Growing</a:t>
            </a:r>
            <a:endParaRPr lang="de-CH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68557E7-16D4-D403-CD92-585AE41CAC05}"/>
              </a:ext>
            </a:extLst>
          </p:cNvPr>
          <p:cNvSpPr txBox="1"/>
          <p:nvPr/>
        </p:nvSpPr>
        <p:spPr>
          <a:xfrm>
            <a:off x="8324674" y="3496687"/>
            <a:ext cx="231894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Non-linear Clustering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0993594F-CF69-4CC1-8CAF-452EBAD1E4B2}"/>
                  </a:ext>
                </a:extLst>
              </p:cNvPr>
              <p:cNvSpPr txBox="1"/>
              <p:nvPr/>
            </p:nvSpPr>
            <p:spPr>
              <a:xfrm>
                <a:off x="1895562" y="5532569"/>
                <a:ext cx="104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=0.019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0993594F-CF69-4CC1-8CAF-452EBAD1E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562" y="5532569"/>
                <a:ext cx="1042786" cy="276999"/>
              </a:xfrm>
              <a:prstGeom prst="rect">
                <a:avLst/>
              </a:prstGeom>
              <a:blipFill>
                <a:blip r:embed="rId13"/>
                <a:stretch>
                  <a:fillRect l="-3509" r="-5263" b="-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38A5EE19-C268-AF2F-E3C3-B02651C8087D}"/>
                  </a:ext>
                </a:extLst>
              </p:cNvPr>
              <p:cNvSpPr txBox="1"/>
              <p:nvPr/>
            </p:nvSpPr>
            <p:spPr>
              <a:xfrm>
                <a:off x="4869790" y="5532569"/>
                <a:ext cx="104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=0.036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38A5EE19-C268-AF2F-E3C3-B02651C80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790" y="5532569"/>
                <a:ext cx="1042786" cy="276999"/>
              </a:xfrm>
              <a:prstGeom prst="rect">
                <a:avLst/>
              </a:prstGeom>
              <a:blipFill>
                <a:blip r:embed="rId14"/>
                <a:stretch>
                  <a:fillRect l="-3509" r="-5263" b="-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76ABF8B-F6EF-2CC4-A7F6-958351283A9C}"/>
                  </a:ext>
                </a:extLst>
              </p:cNvPr>
              <p:cNvSpPr txBox="1"/>
              <p:nvPr/>
            </p:nvSpPr>
            <p:spPr>
              <a:xfrm>
                <a:off x="7884339" y="5532568"/>
                <a:ext cx="104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=0.067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76ABF8B-F6EF-2CC4-A7F6-958351283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39" y="5532568"/>
                <a:ext cx="1042786" cy="276999"/>
              </a:xfrm>
              <a:prstGeom prst="rect">
                <a:avLst/>
              </a:prstGeom>
              <a:blipFill>
                <a:blip r:embed="rId15"/>
                <a:stretch>
                  <a:fillRect l="-3509" r="-5848" b="-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6EDCC172-2AD6-85B8-2C73-853BFAD3679F}"/>
                  </a:ext>
                </a:extLst>
              </p:cNvPr>
              <p:cNvSpPr txBox="1"/>
              <p:nvPr/>
            </p:nvSpPr>
            <p:spPr>
              <a:xfrm>
                <a:off x="10898888" y="5532567"/>
                <a:ext cx="9145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6EDCC172-2AD6-85B8-2C73-853BFAD36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888" y="5532567"/>
                <a:ext cx="914546" cy="276999"/>
              </a:xfrm>
              <a:prstGeom prst="rect">
                <a:avLst/>
              </a:prstGeom>
              <a:blipFill>
                <a:blip r:embed="rId16"/>
                <a:stretch>
                  <a:fillRect l="-4000" r="-6667" b="-888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E3864A04-3049-E2D2-38B6-F95CDB226ECD}"/>
              </a:ext>
            </a:extLst>
          </p:cNvPr>
          <p:cNvSpPr txBox="1"/>
          <p:nvPr/>
        </p:nvSpPr>
        <p:spPr>
          <a:xfrm>
            <a:off x="378566" y="5486400"/>
            <a:ext cx="166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Factor:</a:t>
            </a:r>
            <a:endParaRPr lang="de-CH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B44A350-CA1C-DF27-60DD-8B4D14862CD3}"/>
              </a:ext>
            </a:extLst>
          </p:cNvPr>
          <p:cNvSpPr txBox="1"/>
          <p:nvPr/>
        </p:nvSpPr>
        <p:spPr>
          <a:xfrm>
            <a:off x="378566" y="5987532"/>
            <a:ext cx="166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Redshift:</a:t>
            </a:r>
            <a:endParaRPr lang="de-CH" dirty="0"/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C497FED1-2180-F5B1-B677-0EBD619D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64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CC43813-FD16-4E0D-CA35-480FC2A37339}"/>
              </a:ext>
            </a:extLst>
          </p:cNvPr>
          <p:cNvGrpSpPr/>
          <p:nvPr/>
        </p:nvGrpSpPr>
        <p:grpSpPr>
          <a:xfrm>
            <a:off x="0" y="-265474"/>
            <a:ext cx="14534146" cy="1749904"/>
            <a:chOff x="0" y="-265474"/>
            <a:chExt cx="14534146" cy="174990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16F854DB-76FD-590E-7449-FCFFDDA06F71}"/>
                </a:ext>
              </a:extLst>
            </p:cNvPr>
            <p:cNvGrpSpPr/>
            <p:nvPr/>
          </p:nvGrpSpPr>
          <p:grpSpPr>
            <a:xfrm>
              <a:off x="0" y="-265474"/>
              <a:ext cx="14534146" cy="1749904"/>
              <a:chOff x="0" y="-265474"/>
              <a:chExt cx="14534146" cy="1749904"/>
            </a:xfrm>
          </p:grpSpPr>
          <p:pic>
            <p:nvPicPr>
              <p:cNvPr id="8" name="Grafik 7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F3B30874-3460-1BC8-96B3-9A257C52C6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0965" b="41899"/>
              <a:stretch/>
            </p:blipFill>
            <p:spPr>
              <a:xfrm rot="16200000">
                <a:off x="10988615" y="-2061102"/>
                <a:ext cx="1749904" cy="5341159"/>
              </a:xfrm>
              <a:prstGeom prst="rect">
                <a:avLst/>
              </a:prstGeom>
              <a:effectLst/>
            </p:spPr>
          </p:pic>
          <p:pic>
            <p:nvPicPr>
              <p:cNvPr id="9" name="Grafik 8" descr="Ein Bild, das lila, violett, Flieder, Farbigkeit enthält.&#10;&#10;Automatisch generierte Beschreibung">
                <a:extLst>
                  <a:ext uri="{FF2B5EF4-FFF2-40B4-BE49-F238E27FC236}">
                    <a16:creationId xmlns:a16="http://schemas.microsoft.com/office/drawing/2014/main" id="{9469932F-435A-E1F7-A3B9-B32C4FF74C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965"/>
              <a:stretch/>
            </p:blipFill>
            <p:spPr>
              <a:xfrm rot="16200000">
                <a:off x="3721542" y="-3987014"/>
                <a:ext cx="1749902" cy="9192985"/>
              </a:xfrm>
              <a:prstGeom prst="rect">
                <a:avLst/>
              </a:prstGeom>
              <a:effectLst/>
            </p:spPr>
          </p:pic>
        </p:grp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41A2EB7-7844-CEBD-53F5-6FF48CD09D31}"/>
                </a:ext>
              </a:extLst>
            </p:cNvPr>
            <p:cNvSpPr/>
            <p:nvPr/>
          </p:nvSpPr>
          <p:spPr>
            <a:xfrm rot="16200000">
              <a:off x="5705785" y="-5971259"/>
              <a:ext cx="1738950" cy="1315051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7" name="Grafik 6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279EAFF4-9F22-36E5-58D1-E41993EB9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725"/>
            <a:stretch/>
          </p:blipFill>
          <p:spPr>
            <a:xfrm>
              <a:off x="10176117" y="295535"/>
              <a:ext cx="1764314" cy="104944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BDDA88-290C-511D-AC8A-6A394F43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8108F-E654-9C78-1A91-E5B8EE0D9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Project Objective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CH" dirty="0" err="1">
                <a:solidFill>
                  <a:schemeClr val="bg1">
                    <a:lumMod val="75000"/>
                  </a:schemeClr>
                </a:solidFill>
              </a:rPr>
              <a:t>Theoretical</a:t>
            </a:r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> Background</a:t>
            </a:r>
          </a:p>
          <a:p>
            <a:endParaRPr lang="de-CH" dirty="0"/>
          </a:p>
          <a:p>
            <a:r>
              <a:rPr lang="de-CH" dirty="0" err="1"/>
              <a:t>Numerical</a:t>
            </a:r>
            <a:r>
              <a:rPr lang="de-CH" dirty="0"/>
              <a:t> Implementation</a:t>
            </a:r>
          </a:p>
          <a:p>
            <a:endParaRPr lang="de-CH" dirty="0"/>
          </a:p>
          <a:p>
            <a:r>
              <a:rPr lang="de-CH" dirty="0" err="1">
                <a:solidFill>
                  <a:schemeClr val="bg1">
                    <a:lumMod val="75000"/>
                  </a:schemeClr>
                </a:solidFill>
              </a:rPr>
              <a:t>Scaling</a:t>
            </a:r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> Study </a:t>
            </a:r>
            <a:r>
              <a:rPr lang="de-CH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endParaRPr lang="de-CH" dirty="0">
              <a:solidFill>
                <a:schemeClr val="bg1">
                  <a:lumMod val="75000"/>
                </a:schemeClr>
              </a:solidFill>
            </a:endParaRPr>
          </a:p>
          <a:p>
            <a:endParaRPr lang="de-CH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CH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> and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8E41244-E8AE-9D41-F4BE-90D490E3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677-052A-414A-B3AB-6595F727CE2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809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Office PowerPoint</Application>
  <PresentationFormat>Breitbild</PresentationFormat>
  <Paragraphs>162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Office</vt:lpstr>
      <vt:lpstr> Final Presentation – Semester Thesis  Cosmological  Structure Formation  with IPPL</vt:lpstr>
      <vt:lpstr>Outline</vt:lpstr>
      <vt:lpstr>Thesis Objective</vt:lpstr>
      <vt:lpstr>Outline</vt:lpstr>
      <vt:lpstr>Background Expansion of the Universe (ΛCDM)</vt:lpstr>
      <vt:lpstr>PowerPoint-Präsentation</vt:lpstr>
      <vt:lpstr>PowerPoint-Präsentation</vt:lpstr>
      <vt:lpstr>PowerPoint-Präsentation</vt:lpstr>
      <vt:lpstr>Outline</vt:lpstr>
      <vt:lpstr>Methods Initial Conditions</vt:lpstr>
      <vt:lpstr>Methods Time Evolution</vt:lpstr>
      <vt:lpstr>Methods Leapfrog</vt:lpstr>
      <vt:lpstr>Outline</vt:lpstr>
      <vt:lpstr>Results Timing Contributions</vt:lpstr>
      <vt:lpstr>PowerPoint-Präsentation</vt:lpstr>
      <vt:lpstr>Results GPU Solver Scaling    (on 1 node)</vt:lpstr>
      <vt:lpstr>Conclusion</vt:lpstr>
      <vt:lpstr>Outlook</vt:lpstr>
      <vt:lpstr>Thank you for listening. Questions?</vt:lpstr>
      <vt:lpstr>Thank you for listening.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Crazzolara  Blanca</dc:creator>
  <cp:lastModifiedBy>Crazzolara  Blanca</cp:lastModifiedBy>
  <cp:revision>78</cp:revision>
  <dcterms:created xsi:type="dcterms:W3CDTF">2024-07-15T13:27:19Z</dcterms:created>
  <dcterms:modified xsi:type="dcterms:W3CDTF">2024-07-19T14:27:31Z</dcterms:modified>
</cp:coreProperties>
</file>